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7772400" cy="100584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806C"/>
    <a:srgbClr val="1A5C42"/>
    <a:srgbClr val="CCD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56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na Williams" userId="57ebeaac3714c465" providerId="LiveId" clId="{4F3C3FCE-B663-4023-A202-DA097979E66F}"/>
    <pc:docChg chg="undo custSel addSld delSld modSld modNotesMaster">
      <pc:chgData name="Diana Williams" userId="57ebeaac3714c465" providerId="LiveId" clId="{4F3C3FCE-B663-4023-A202-DA097979E66F}" dt="2025-04-06T21:31:14.850" v="911" actId="20577"/>
      <pc:docMkLst>
        <pc:docMk/>
      </pc:docMkLst>
      <pc:sldChg chg="addSp delSp modSp mod modNotes">
        <pc:chgData name="Diana Williams" userId="57ebeaac3714c465" providerId="LiveId" clId="{4F3C3FCE-B663-4023-A202-DA097979E66F}" dt="2025-04-06T21:31:14.850" v="911" actId="20577"/>
        <pc:sldMkLst>
          <pc:docMk/>
          <pc:sldMk cId="2004524157" sldId="256"/>
        </pc:sldMkLst>
      </pc:sldChg>
      <pc:sldChg chg="modSp new del mod">
        <pc:chgData name="Diana Williams" userId="57ebeaac3714c465" providerId="LiveId" clId="{4F3C3FCE-B663-4023-A202-DA097979E66F}" dt="2025-04-06T20:35:21.595" v="642" actId="47"/>
        <pc:sldMkLst>
          <pc:docMk/>
          <pc:sldMk cId="3897433844" sldId="257"/>
        </pc:sldMkLst>
      </pc:sldChg>
    </pc:docChg>
  </pc:docChgLst>
  <pc:docChgLst>
    <pc:chgData name="Diana Williams" userId="57ebeaac3714c465" providerId="LiveId" clId="{AAF64BE2-0685-4E05-8C9B-29C7CD1D3645}"/>
    <pc:docChg chg="undo custSel modSld">
      <pc:chgData name="Diana Williams" userId="57ebeaac3714c465" providerId="LiveId" clId="{AAF64BE2-0685-4E05-8C9B-29C7CD1D3645}" dt="2025-09-25T19:27:40.557" v="501" actId="20577"/>
      <pc:docMkLst>
        <pc:docMk/>
      </pc:docMkLst>
      <pc:sldChg chg="modSp mod">
        <pc:chgData name="Diana Williams" userId="57ebeaac3714c465" providerId="LiveId" clId="{AAF64BE2-0685-4E05-8C9B-29C7CD1D3645}" dt="2025-09-25T19:27:40.557" v="501" actId="20577"/>
        <pc:sldMkLst>
          <pc:docMk/>
          <pc:sldMk cId="2004524157" sldId="256"/>
        </pc:sldMkLst>
        <pc:spChg chg="mod">
          <ac:chgData name="Diana Williams" userId="57ebeaac3714c465" providerId="LiveId" clId="{AAF64BE2-0685-4E05-8C9B-29C7CD1D3645}" dt="2025-09-25T14:46:32.208" v="434" actId="114"/>
          <ac:spMkLst>
            <pc:docMk/>
            <pc:sldMk cId="2004524157" sldId="256"/>
            <ac:spMk id="2" creationId="{88C31440-B5AE-1873-A499-AB40FBCC79B2}"/>
          </ac:spMkLst>
        </pc:spChg>
        <pc:spChg chg="mod">
          <ac:chgData name="Diana Williams" userId="57ebeaac3714c465" providerId="LiveId" clId="{AAF64BE2-0685-4E05-8C9B-29C7CD1D3645}" dt="2025-09-25T19:27:40.557" v="501" actId="20577"/>
          <ac:spMkLst>
            <pc:docMk/>
            <pc:sldMk cId="2004524157" sldId="256"/>
            <ac:spMk id="5" creationId="{9E358340-ABA5-A1F7-E853-55E5220F9FF4}"/>
          </ac:spMkLst>
        </pc:spChg>
        <pc:graphicFrameChg chg="mod modGraphic">
          <ac:chgData name="Diana Williams" userId="57ebeaac3714c465" providerId="LiveId" clId="{AAF64BE2-0685-4E05-8C9B-29C7CD1D3645}" dt="2025-09-25T14:37:44.602" v="333" actId="14100"/>
          <ac:graphicFrameMkLst>
            <pc:docMk/>
            <pc:sldMk cId="2004524157" sldId="256"/>
            <ac:graphicFrameMk id="6" creationId="{7DDB95E7-CAB9-D11E-1281-988D8DBA1717}"/>
          </ac:graphicFrameMkLst>
        </pc:graphicFrameChg>
        <pc:picChg chg="mod">
          <ac:chgData name="Diana Williams" userId="57ebeaac3714c465" providerId="LiveId" clId="{AAF64BE2-0685-4E05-8C9B-29C7CD1D3645}" dt="2025-09-25T14:44:06.534" v="413" actId="14100"/>
          <ac:picMkLst>
            <pc:docMk/>
            <pc:sldMk cId="2004524157" sldId="256"/>
            <ac:picMk id="8" creationId="{F92E8C5F-ADAF-E19F-B363-4D5E5AE9C76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2A6A21E-46A3-42AB-A804-D916E1CF1F0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73163"/>
            <a:ext cx="2447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63EADBD-EE35-450D-B3EB-FE24F2EE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59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27275" y="1173163"/>
            <a:ext cx="2447925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ADBD-EE35-450D-B3EB-FE24F2EEC1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21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3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8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8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1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0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9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42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2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00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28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6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F2585-E213-4345-AFF6-0E27A6F5E64B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E811B-22D3-4E31-BD53-DE772F0E5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5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31440-B5AE-1873-A499-AB40FBCC7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619" y="391883"/>
            <a:ext cx="6606540" cy="3699670"/>
          </a:xfrm>
        </p:spPr>
        <p:txBody>
          <a:bodyPr>
            <a:normAutofit fontScale="90000"/>
          </a:bodyPr>
          <a:lstStyle/>
          <a:p>
            <a:r>
              <a:rPr lang="en-US" sz="3513" b="1" dirty="0">
                <a:latin typeface="+mn-lt"/>
              </a:rPr>
              <a:t>New Life Academy</a:t>
            </a:r>
            <a:br>
              <a:rPr lang="en-US" sz="3513" b="1" dirty="0">
                <a:latin typeface="+mn-lt"/>
              </a:rPr>
            </a:br>
            <a:r>
              <a:rPr lang="en-US" sz="1800" b="1" dirty="0">
                <a:latin typeface="+mn-lt"/>
              </a:rPr>
              <a:t>51 Ridgeway St.</a:t>
            </a:r>
            <a:br>
              <a:rPr lang="en-US" sz="1800" b="1" dirty="0">
                <a:latin typeface="+mn-lt"/>
              </a:rPr>
            </a:br>
            <a:r>
              <a:rPr lang="en-US" sz="1800" b="1" dirty="0">
                <a:latin typeface="+mn-lt"/>
              </a:rPr>
              <a:t>Greencastle, IN 46135</a:t>
            </a:r>
            <a:br>
              <a:rPr lang="en-US" sz="3513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sz="2040" b="1" dirty="0">
                <a:latin typeface="+mn-lt"/>
              </a:rPr>
              <a:t>2026-2027 School Year</a:t>
            </a:r>
            <a:br>
              <a:rPr lang="en-US" sz="2040" b="1" dirty="0">
                <a:latin typeface="+mn-lt"/>
              </a:rPr>
            </a:br>
            <a:r>
              <a:rPr lang="en-US" sz="2040" b="1" dirty="0">
                <a:latin typeface="+mn-lt"/>
              </a:rPr>
              <a:t>Part-Time and Full-Time Kindergarten,</a:t>
            </a:r>
            <a:br>
              <a:rPr lang="en-US" sz="2040" b="1" dirty="0">
                <a:latin typeface="+mn-lt"/>
              </a:rPr>
            </a:br>
            <a:r>
              <a:rPr lang="en-US" sz="2040" b="1" dirty="0">
                <a:latin typeface="+mn-lt"/>
              </a:rPr>
              <a:t>First, Second, and Third Grades</a:t>
            </a:r>
            <a:br>
              <a:rPr lang="en-US" sz="2040" b="1" dirty="0">
                <a:latin typeface="+mn-lt"/>
              </a:rPr>
            </a:br>
            <a:br>
              <a:rPr lang="en-US" sz="2040" b="1" dirty="0">
                <a:latin typeface="+mn-lt"/>
              </a:rPr>
            </a:br>
            <a:r>
              <a:rPr lang="en-US" sz="1247" i="1" dirty="0">
                <a:latin typeface="+mn-lt"/>
              </a:rPr>
              <a:t>Education with a Higher Purpose</a:t>
            </a:r>
            <a:br>
              <a:rPr lang="en-US" sz="907" dirty="0">
                <a:latin typeface="+mn-lt"/>
              </a:rPr>
            </a:br>
            <a:br>
              <a:rPr lang="en-US" sz="2040" b="1" dirty="0">
                <a:latin typeface="+mn-lt"/>
              </a:rPr>
            </a:br>
            <a:br>
              <a:rPr lang="en-US" sz="2040" b="1" dirty="0">
                <a:latin typeface="+mn-lt"/>
              </a:rPr>
            </a:br>
            <a:br>
              <a:rPr lang="en-US" sz="2040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78BDBA-2BBB-5248-74B3-477A02BC4A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664" y="9156200"/>
            <a:ext cx="6954448" cy="896766"/>
          </a:xfrm>
        </p:spPr>
        <p:txBody>
          <a:bodyPr>
            <a:normAutofit/>
          </a:bodyPr>
          <a:lstStyle/>
          <a:p>
            <a:endParaRPr lang="en-US" sz="1360" dirty="0"/>
          </a:p>
          <a:p>
            <a:endParaRPr lang="en-US" sz="1360" dirty="0"/>
          </a:p>
          <a:p>
            <a:r>
              <a:rPr lang="en-US" sz="1360" dirty="0"/>
              <a:t>Whatever you do, work at it with all your heart, as working for the Lord… -Colossians 3:23</a:t>
            </a:r>
          </a:p>
          <a:p>
            <a:endParaRPr lang="en-US" sz="136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F162C8-C986-DD21-F93A-4A11F4DF5C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40" y="-1"/>
            <a:ext cx="1609890" cy="1567543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E358340-ABA5-A1F7-E853-55E5220F9FF4}"/>
              </a:ext>
            </a:extLst>
          </p:cNvPr>
          <p:cNvSpPr txBox="1">
            <a:spLocks/>
          </p:cNvSpPr>
          <p:nvPr/>
        </p:nvSpPr>
        <p:spPr>
          <a:xfrm>
            <a:off x="93146" y="2719860"/>
            <a:ext cx="7585492" cy="3458189"/>
          </a:xfrm>
          <a:prstGeom prst="rect">
            <a:avLst/>
          </a:prstGeom>
        </p:spPr>
        <p:txBody>
          <a:bodyPr vert="horz" lIns="103632" tIns="51816" rIns="103632" bIns="51816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/>
              <a:t>New Life Academy partners with parents to equip their children to serve God by providing an excellent Christ-centered education.</a:t>
            </a:r>
          </a:p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/>
              <a:t>New Life Academy equips young people to lead Christ-centered, disciplined lives with a passion for learning, a heart for service, and a boldness to impact the world for Christ.</a:t>
            </a:r>
          </a:p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/>
              <a:t>New Life Academy is currently in the process of becoming Indiana State Accredited.  New Life Academy is a member of ACSI (Association of Christian Schools International) and working with this organization to become accredited within the goal of 2-3 years. </a:t>
            </a:r>
          </a:p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>
                <a:ea typeface="Times New Roman" panose="02020603050405020304" pitchFamily="18" charset="0"/>
              </a:rPr>
              <a:t>Open Enrollment:  Begins November 1</a:t>
            </a:r>
            <a:r>
              <a:rPr lang="en-US" sz="1360" baseline="30000" dirty="0">
                <a:ea typeface="Times New Roman" panose="02020603050405020304" pitchFamily="18" charset="0"/>
              </a:rPr>
              <a:t>st</a:t>
            </a:r>
            <a:r>
              <a:rPr lang="en-US" sz="1360" dirty="0">
                <a:ea typeface="Times New Roman" panose="02020603050405020304" pitchFamily="18" charset="0"/>
              </a:rPr>
              <a:t>. </a:t>
            </a:r>
            <a:endParaRPr lang="en-US" sz="1360" dirty="0"/>
          </a:p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/>
              <a:t>We will be following the Greencastle Community Schools Academic Calendar.  Our start date will be August 5th, 2026, and our end date will be May 20th, 2027. </a:t>
            </a:r>
          </a:p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/>
              <a:t>Registration Fee: $100 </a:t>
            </a:r>
            <a:r>
              <a:rPr lang="en-US" sz="1360"/>
              <a:t>(non-refundable) per </a:t>
            </a:r>
            <a:r>
              <a:rPr lang="en-US" sz="1360" dirty="0"/>
              <a:t>student, submitted with an application form.  </a:t>
            </a:r>
          </a:p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/>
              <a:t>Tuition Cost:  $2,750 per student--$275.00 per month for 10 months (after $6,000 state of Indiana voucher is applied), all grades, including both half-day and full-day Kindergarten.</a:t>
            </a:r>
          </a:p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>
                <a:solidFill>
                  <a:srgbClr val="000000"/>
                </a:solidFill>
                <a:ea typeface="Times New Roman" panose="02020603050405020304" pitchFamily="18" charset="0"/>
              </a:rPr>
              <a:t>Students entering Kindergarten must be 5 by August 1</a:t>
            </a:r>
            <a:r>
              <a:rPr lang="en-US" sz="1360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st</a:t>
            </a:r>
            <a:r>
              <a:rPr lang="en-US" sz="1360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</a:p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>
                <a:solidFill>
                  <a:srgbClr val="000000"/>
                </a:solidFill>
                <a:ea typeface="Times New Roman" panose="02020603050405020304" pitchFamily="18" charset="0"/>
              </a:rPr>
              <a:t>Half-day Kindergarten runs from 8:00-noon without a lunch.  Full-day Kindergarten runs from 8:00-3:00 pm with a packed lunch.</a:t>
            </a:r>
          </a:p>
          <a:p>
            <a:pPr marL="323840" indent="-323840" algn="l">
              <a:buFont typeface="Courier New" panose="02070309020205020404" pitchFamily="49" charset="0"/>
              <a:buChar char="o"/>
            </a:pPr>
            <a:r>
              <a:rPr lang="en-US" sz="1360" dirty="0">
                <a:solidFill>
                  <a:srgbClr val="000000"/>
                </a:solidFill>
                <a:ea typeface="Times New Roman" panose="02020603050405020304" pitchFamily="18" charset="0"/>
              </a:rPr>
              <a:t>We will be utilizing the Abeka Curriculum.</a:t>
            </a:r>
          </a:p>
          <a:p>
            <a:pPr marL="712449" lvl="1" indent="-323840" algn="l">
              <a:buFont typeface="Arial" panose="020B0604020202020204" pitchFamily="34" charset="0"/>
              <a:buChar char="•"/>
            </a:pPr>
            <a:r>
              <a:rPr lang="en-US" sz="1360" dirty="0">
                <a:solidFill>
                  <a:srgbClr val="000000"/>
                </a:solidFill>
                <a:ea typeface="Times New Roman" panose="02020603050405020304" pitchFamily="18" charset="0"/>
              </a:rPr>
              <a:t>The students are provided with a well-rounded traditional curriculum by having access to the following subjects:  Phonics, Reading, Language Arts, Spelling, Writing, Arithmetic, History, Science, Bible and electives </a:t>
            </a:r>
          </a:p>
          <a:p>
            <a:pPr marL="323840" indent="-323840" algn="l">
              <a:buFont typeface="Courier New" panose="02070309020205020404" pitchFamily="49" charset="0"/>
              <a:buChar char="o"/>
            </a:pPr>
            <a:endParaRPr lang="en-US" sz="1360" dirty="0"/>
          </a:p>
          <a:p>
            <a:pPr marL="323840" indent="-323840" algn="l">
              <a:buFont typeface="Courier New" panose="02070309020205020404" pitchFamily="49" charset="0"/>
              <a:buChar char="o"/>
            </a:pPr>
            <a:endParaRPr lang="en-US" sz="1360" dirty="0"/>
          </a:p>
          <a:p>
            <a:pPr marL="323840" indent="-323840" algn="l">
              <a:buFont typeface="Courier New" panose="02070309020205020404" pitchFamily="49" charset="0"/>
              <a:buChar char="o"/>
            </a:pPr>
            <a:endParaRPr lang="en-US" sz="136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2E8C5F-ADAF-E19F-B363-4D5E5AE9C7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8470" y="78270"/>
            <a:ext cx="1940161" cy="1309362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DDB95E7-CAB9-D11E-1281-988D8DBA1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289645"/>
              </p:ext>
            </p:extLst>
          </p:nvPr>
        </p:nvGraphicFramePr>
        <p:xfrm>
          <a:off x="2161128" y="7510278"/>
          <a:ext cx="3731672" cy="2156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1672">
                  <a:extLst>
                    <a:ext uri="{9D8B030D-6E8A-4147-A177-3AD203B41FA5}">
                      <a16:colId xmlns:a16="http://schemas.microsoft.com/office/drawing/2014/main" val="4218799530"/>
                    </a:ext>
                  </a:extLst>
                </a:gridCol>
              </a:tblGrid>
              <a:tr h="35937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8:00 AM School Starts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896094"/>
                  </a:ext>
                </a:extLst>
              </a:tr>
              <a:tr h="35937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Abeka Curriculum</a:t>
                      </a:r>
                    </a:p>
                  </a:txBody>
                  <a:tcPr>
                    <a:solidFill>
                      <a:srgbClr val="4C80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322061"/>
                  </a:ext>
                </a:extLst>
              </a:tr>
              <a:tr h="35937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Recess</a:t>
                      </a:r>
                    </a:p>
                  </a:txBody>
                  <a:tcPr>
                    <a:solidFill>
                      <a:srgbClr val="1A5C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725599"/>
                  </a:ext>
                </a:extLst>
              </a:tr>
              <a:tr h="35937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Packed Lunch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062086"/>
                  </a:ext>
                </a:extLst>
              </a:tr>
              <a:tr h="35937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Finish Abeka / Electives</a:t>
                      </a:r>
                    </a:p>
                  </a:txBody>
                  <a:tcPr>
                    <a:solidFill>
                      <a:srgbClr val="4C80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730488"/>
                  </a:ext>
                </a:extLst>
              </a:tr>
              <a:tr h="35937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3:00 PM School Ends</a:t>
                      </a:r>
                    </a:p>
                  </a:txBody>
                  <a:tcPr>
                    <a:solidFill>
                      <a:srgbClr val="CCDA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881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524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76</TotalTime>
  <Words>345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Times New Roman</vt:lpstr>
      <vt:lpstr>Office Theme</vt:lpstr>
      <vt:lpstr>New Life Academy 51 Ridgeway St. Greencastle, IN 46135  2026-2027 School Year Part-Time and Full-Time Kindergarten, First, Second, and Third Grades  Education with a Higher Purpose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Diana Williams</dc:creator>
  <cp:lastModifiedBy>Diana Williams</cp:lastModifiedBy>
  <cp:revision>1</cp:revision>
  <cp:lastPrinted>2025-09-25T14:46:47Z</cp:lastPrinted>
  <dcterms:created xsi:type="dcterms:W3CDTF">2025-04-06T19:50:24Z</dcterms:created>
  <dcterms:modified xsi:type="dcterms:W3CDTF">2025-09-25T19:27:44Z</dcterms:modified>
</cp:coreProperties>
</file>